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Helvetica Neue" panose="02000503000000020004" pitchFamily="2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gYw2PUIIbWahOVKrDZgQ/SSjzt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Do not provide the answers to participants, ask them to come up with them themselves, use slide for a recap at the end of the discussion.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8" name="Google Shape;24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3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3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79" name="Google Shape;79;p35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3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" name="Google Shape;81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3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86" name="Google Shape;86;p36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3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8" name="Google Shape;88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3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95" name="Google Shape;95;p3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6" name="Google Shape;96;p37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3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3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3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3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38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8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4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4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4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4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4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4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4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4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" name="Google Shape;131;p43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32" name="Google Shape;132;p4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4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34" name="Google Shape;134;p4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4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4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4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4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4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4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4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45" name="Google Shape;145;p4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5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58" name="Google Shape;158;p4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6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71" name="Google Shape;171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4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4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47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4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4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4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4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48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4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4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49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5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3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1" name="Google Shape;61;p3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2" name="Google Shape;62;p3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3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"/>
          <p:cNvSpPr txBox="1">
            <a:spLocks noGrp="1"/>
          </p:cNvSpPr>
          <p:nvPr>
            <p:ph type="body" idx="1"/>
          </p:nvPr>
        </p:nvSpPr>
        <p:spPr>
          <a:xfrm>
            <a:off x="1791097" y="1736835"/>
            <a:ext cx="8609806" cy="68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/>
              <a:t>Módulo 4.4 – Reintegración y seguimiento</a:t>
            </a:r>
          </a:p>
        </p:txBody>
      </p:sp>
      <p:sp>
        <p:nvSpPr>
          <p:cNvPr id="214" name="Google Shape;214;p2"/>
          <p:cNvSpPr txBox="1">
            <a:spLocks noGrp="1"/>
          </p:cNvSpPr>
          <p:nvPr>
            <p:ph type="body" idx="2"/>
          </p:nvPr>
        </p:nvSpPr>
        <p:spPr>
          <a:xfrm>
            <a:off x="1791097" y="2886419"/>
            <a:ext cx="8646716" cy="2473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es-ES_tradnl" sz="1800" b="1" i="1" dirty="0">
                <a:latin typeface="+mj-lt"/>
                <a:ea typeface="Calibri"/>
                <a:cs typeface="Calibri"/>
                <a:sym typeface="Calibri"/>
              </a:rPr>
              <a:t>Al final de la sesión, los participantes podrán:</a:t>
            </a:r>
            <a:b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</a:br>
            <a: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  <a:t>
</a:t>
            </a:r>
          </a:p>
          <a:p>
            <a:pPr marL="514350" lvl="0" indent="-285750" algn="l">
              <a:spcBef>
                <a:spcPts val="0"/>
              </a:spcBef>
              <a:buFont typeface="Wingdings" pitchFamily="2" charset="2"/>
              <a:buChar char="ü"/>
            </a:pPr>
            <a: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  <a:t>Describir la reintegración de UASC</a:t>
            </a:r>
            <a:b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</a:br>
            <a: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  <a:t>
Describir la importancia del seguimiento después de la reunificación</a:t>
            </a:r>
            <a:b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</a:br>
            <a: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  <a:t>
Comparar los roles y la responsabilidad de las partes interesadas después de la reunificación</a:t>
            </a:r>
            <a:b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</a:br>
            <a:r>
              <a:rPr lang="es-ES_tradnl" sz="1800" i="1" dirty="0">
                <a:latin typeface="+mj-lt"/>
                <a:ea typeface="Calibri"/>
                <a:cs typeface="Calibri"/>
                <a:sym typeface="Calibri"/>
              </a:rPr>
              <a:t>
Crear un plan para fortalecer la capacidad local</a:t>
            </a:r>
            <a:endParaRPr lang="es-ES_tradnl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E058A3-55F0-CD98-738F-791E40E125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0114" y="5558734"/>
            <a:ext cx="3155398" cy="11985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"/>
          <p:cNvSpPr txBox="1">
            <a:spLocks noGrp="1"/>
          </p:cNvSpPr>
          <p:nvPr>
            <p:ph type="title"/>
          </p:nvPr>
        </p:nvSpPr>
        <p:spPr>
          <a:xfrm>
            <a:off x="591240" y="172615"/>
            <a:ext cx="8424936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97467D"/>
              </a:buClr>
            </a:pPr>
            <a:r>
              <a:rPr lang="es-ES_tradnl" dirty="0">
                <a:solidFill>
                  <a:srgbClr val="97467D"/>
                </a:solidFill>
              </a:rPr>
              <a:t>¿Qué podría haber cambiado?</a:t>
            </a:r>
            <a:endParaRPr lang="es-ES_tradnl" dirty="0"/>
          </a:p>
        </p:txBody>
      </p:sp>
      <p:sp>
        <p:nvSpPr>
          <p:cNvPr id="222" name="Google Shape;222;p7"/>
          <p:cNvSpPr txBox="1"/>
          <p:nvPr/>
        </p:nvSpPr>
        <p:spPr>
          <a:xfrm>
            <a:off x="959816" y="1772815"/>
            <a:ext cx="10640944" cy="4914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lnSpc>
                <a:spcPct val="70000"/>
              </a:lnSpc>
              <a:buClr>
                <a:schemeClr val="accent1"/>
              </a:buClr>
              <a:buSzPts val="2590"/>
              <a:buFont typeface="Arial"/>
              <a:buChar char="•"/>
            </a:pP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Pobreza en la familia/ubicación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Conflicto en la zona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Muerte de un miembro de la familia (especialmente si es el cuidador principal)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Volver a casarse de uno de los padres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Prejuicio/discriminación como resultado de la experiencia durante la separación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Falta de acceso a la educación, el empleo y los servicios básicos de salud (a los que accedieron los niños en su lugar de desplazamiento)</a:t>
            </a:r>
            <a:b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59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El niño/joven, por ejemplo, acostumbrado a la independencia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"/>
          <p:cNvSpPr txBox="1">
            <a:spLocks noGrp="1"/>
          </p:cNvSpPr>
          <p:nvPr>
            <p:ph type="title"/>
          </p:nvPr>
        </p:nvSpPr>
        <p:spPr>
          <a:xfrm>
            <a:off x="656023" y="31716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993366"/>
              </a:buClr>
            </a:pPr>
            <a:r>
              <a:rPr lang="es-ES_tradnl" dirty="0">
                <a:solidFill>
                  <a:srgbClr val="993366"/>
                </a:solidFill>
              </a:rPr>
              <a:t>Actividad 1: Seguimiento</a:t>
            </a:r>
            <a:endParaRPr lang="es-ES_tradnl" dirty="0"/>
          </a:p>
        </p:txBody>
      </p:sp>
      <p:pic>
        <p:nvPicPr>
          <p:cNvPr id="228" name="Google Shape;22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3991" y="-215100"/>
            <a:ext cx="3386757" cy="3386757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"/>
          <p:cNvSpPr txBox="1"/>
          <p:nvPr/>
        </p:nvSpPr>
        <p:spPr>
          <a:xfrm>
            <a:off x="656023" y="2005069"/>
            <a:ext cx="10999823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Tienes 15 minutos para completar la siguiente actividad con tu pareja.
</a:t>
            </a:r>
          </a:p>
          <a:p>
            <a:pPr lvl="0"/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Haga una lluvia de ideas sobre qué factores requerirían priorizar el seguimiento de los niños que han sido reunificados. 
</a:t>
            </a:r>
          </a:p>
          <a:p>
            <a:pPr lvl="0"/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Considerar: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La relación del niño con su familia y comunidad.</a:t>
            </a:r>
            <a:b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
Los activos, relaciones y recursos existentes disponibles para la familia y el nivel de servicios en la comunidad para apoyar y proteger a los niños y las familias.</a:t>
            </a:r>
            <a:b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
Circunstancias del niño relacionadas con su separación</a:t>
            </a:r>
            <a:b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
Circunstancias en las que regresará el niño, incluida la cantidad de preparación posible</a:t>
            </a:r>
            <a:endParaRPr lang="es-ES_tradn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1"/>
          <p:cNvSpPr/>
          <p:nvPr/>
        </p:nvSpPr>
        <p:spPr>
          <a:xfrm>
            <a:off x="535216" y="535486"/>
            <a:ext cx="11121567" cy="5539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000"/>
            </a:pPr>
            <a:r>
              <a:rPr lang="es-ES_tradnl" sz="30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¿Quién es responsable de UASC después de que se hayan reunificado?</a:t>
            </a:r>
          </a:p>
          <a:p>
            <a:pPr lvl="0">
              <a:buSzPts val="3000"/>
            </a:pPr>
            <a:endParaRPr lang="es-ES_tradnl" sz="3000" b="1" u="none" strike="noStrike" cap="none" dirty="0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SzPts val="3000"/>
            </a:pPr>
            <a:endParaRPr lang="es-ES_tradnl" sz="2400" b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/>
            <a:r>
              <a:rPr lang="es-ES_tradnl" sz="2400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Los niños se convierten en responsabilidad de la familia y la comunidad.</a:t>
            </a:r>
          </a:p>
          <a:p>
            <a:pPr lvl="0"/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Involucrar a las autoridades locales y otras organizaciones interesadas en la protección de los niños;</a:t>
            </a:r>
          </a:p>
          <a:p>
            <a:pPr lvl="0"/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Promover la apropiación por parte de la comunidad local; 
</a:t>
            </a:r>
          </a:p>
          <a:p>
            <a:pPr lvl="0"/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Desarrollar la capacidad local mediante la participación de miembros clave de la comunidad en el diseño, la implementación y la evaluación de programas de seguimiento y la capacitación, tutoría y otro tipo de apoyo.</a:t>
            </a:r>
            <a:endParaRPr lang="es-ES_tradnl" sz="140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0"/>
          <p:cNvSpPr/>
          <p:nvPr/>
        </p:nvSpPr>
        <p:spPr>
          <a:xfrm>
            <a:off x="646322" y="607886"/>
            <a:ext cx="10420200" cy="464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400"/>
            </a:pPr>
            <a:r>
              <a:rPr lang="es-ES_tradnl" sz="2400" b="1" dirty="0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Seguimiento preferiblemente a través de los sistemas locales de bienestar infantil o estructuras comunitarias</a:t>
            </a:r>
          </a:p>
          <a:p>
            <a:pPr lvl="0">
              <a:buSzPts val="2400"/>
            </a:pPr>
            <a:endParaRPr lang="es-ES_tradnl" sz="2400" b="1" i="1" u="none" strike="noStrike" cap="none" dirty="0">
              <a:solidFill>
                <a:srgbClr val="9933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SzPts val="2400"/>
            </a:pPr>
            <a:endParaRPr lang="es-ES_tradnl" sz="2400" b="0" i="1" u="none" strike="noStrike" cap="none" dirty="0">
              <a:solidFill>
                <a:srgbClr val="9933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Clr>
                <a:schemeClr val="accent1"/>
              </a:buClr>
              <a:buSzPts val="2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Alimenta un sistema eficaz de gestión de casos e información, </a:t>
            </a:r>
          </a:p>
          <a:p>
            <a:pPr lvl="0">
              <a:buClr>
                <a:schemeClr val="accent1"/>
              </a:buClr>
              <a:buSzPts val="2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Está vinculado y se adhiere a los procesos legales nacionales cuando existen, 
</a:t>
            </a:r>
          </a:p>
          <a:p>
            <a:pPr lvl="0">
              <a:buClr>
                <a:schemeClr val="accent1"/>
              </a:buClr>
              <a:buSzPts val="2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Incorpora vías de derivación claras (por ejemplo, para apoyo psicosocial, asistencia jurídica)
</a:t>
            </a:r>
          </a:p>
          <a:p>
            <a:pPr lvl="0">
              <a:buClr>
                <a:schemeClr val="accent1"/>
              </a:buClr>
              <a:buSzPts val="2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Garantiza la existencia de la capacidad para supervisar, apoyar y revisar las prácticas de trabajo de quienes realizan el seguimiento   
</a:t>
            </a:r>
          </a:p>
          <a:p>
            <a:pPr lvl="0">
              <a:buClr>
                <a:schemeClr val="accent1"/>
              </a:buClr>
              <a:buSzPts val="2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Tiene criterios claros para cerrar casos.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0" name="Google Shape;24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9599" y="4543735"/>
            <a:ext cx="3316079" cy="2070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2"/>
          <p:cNvSpPr/>
          <p:nvPr/>
        </p:nvSpPr>
        <p:spPr>
          <a:xfrm>
            <a:off x="383300" y="363428"/>
            <a:ext cx="11425399" cy="6186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es-ES_tradnl" sz="3200" b="1" i="0" u="none" strike="noStrike" cap="none" dirty="0">
              <a:solidFill>
                <a:srgbClr val="9933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SzPts val="3200"/>
            </a:pPr>
            <a:r>
              <a:rPr lang="es-ES_tradnl" sz="3200" b="1" dirty="0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¿Qué entendemos por seguimiento?</a:t>
            </a:r>
            <a:endParaRPr lang="es-ES_tradnl"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SzPts val="2400"/>
            </a:pPr>
            <a:endParaRPr lang="es-ES_tradnl" sz="2400" b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>
              <a:buSzPts val="2400"/>
            </a:pPr>
            <a:r>
              <a:rPr lang="es-ES_tradnl" sz="2200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El seguimiento se refiere a una serie de actividades para los niños y sus familias para facilitar su reunificación, elementos que probablemente incluyan:</a:t>
            </a:r>
            <a:br>
              <a:rPr lang="es-ES_tradnl" sz="2200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200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</a:t>
            </a:r>
            <a: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Monitorear la calidad de los arreglos de atención;</a:t>
            </a:r>
            <a:b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Brindar apoyo emocional y/o práctico a un niño</a:t>
            </a:r>
            <a:b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Trabajar con el niño/familia con respecto a uno de los problemas específicos identificados durante la preparación para la reunificación;</a:t>
            </a:r>
            <a:b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Es posible que sea necesario identificar respuestas especializadas y culturalmente apropiadas a largo plazo para algunos niños;</a:t>
            </a:r>
            <a:b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</a:br>
            <a:r>
              <a:rPr lang="es-ES_tradnl" sz="22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
Facilitar las derivaciones a los servicios o programas pertinentes</a:t>
            </a:r>
            <a:endParaRPr lang="es-ES_tradnl" sz="220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5"/>
          <p:cNvSpPr txBox="1">
            <a:spLocks noGrp="1"/>
          </p:cNvSpPr>
          <p:nvPr>
            <p:ph type="body" idx="2"/>
          </p:nvPr>
        </p:nvSpPr>
        <p:spPr>
          <a:xfrm>
            <a:off x="656021" y="1974046"/>
            <a:ext cx="11032875" cy="4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SzPct val="130232"/>
              <a:buNone/>
            </a:pP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 sus grupos, mire las págs. 267 - 270 del Manual y destacar los puntos clave para cada aspecto relacionado con la reintegración:
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SzPct val="130232"/>
              <a:buFont typeface="Arial" panose="020B0604020202020204" pitchFamily="34" charset="0"/>
              <a:buChar char="•"/>
            </a:pP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¿Quién tiene la responsabilidad del seguimiento después de la reunificación?</a:t>
            </a:r>
            <a:b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
¿Qué papel juega el fortalecimiento de la capacidad local en el apoyo a la reintegración?</a:t>
            </a:r>
            <a:b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
¿Qué elementos deben incluirse en el seguimiento después de la reunificación?</a:t>
            </a:r>
            <a:b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
¿Cuál es el papel de las familias y las comunidades después de la reunificación?</a:t>
            </a:r>
            <a:b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s-ES_tradnl" sz="8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30232"/>
              <a:buNone/>
            </a:pPr>
            <a:r>
              <a:rPr lang="es-ES_tradnl" sz="8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Después de 15 minutos, regrese a la sesión plenaria y revise las 4 preguntas con el grupo.</a:t>
            </a:r>
            <a:br>
              <a:rPr lang="es-ES_tradnl" sz="1600" b="0" dirty="0"/>
            </a:br>
            <a:endParaRPr lang="es-ES_tradnl" sz="1600" b="0" dirty="0"/>
          </a:p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br>
              <a:rPr lang="es-ES_tradnl" sz="1600" dirty="0"/>
            </a:br>
            <a:endParaRPr lang="es-ES_tradnl" sz="2590" dirty="0"/>
          </a:p>
        </p:txBody>
      </p:sp>
      <p:pic>
        <p:nvPicPr>
          <p:cNvPr id="251" name="Google Shape;25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1221" y="-51351"/>
            <a:ext cx="2645664" cy="2645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21960" y="430296"/>
            <a:ext cx="866936" cy="841185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5"/>
          <p:cNvSpPr txBox="1"/>
          <p:nvPr/>
        </p:nvSpPr>
        <p:spPr>
          <a:xfrm>
            <a:off x="656021" y="514351"/>
            <a:ext cx="7230125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90000"/>
              </a:lnSpc>
              <a:buClr>
                <a:schemeClr val="accent1"/>
              </a:buClr>
              <a:buSzPts val="2800"/>
            </a:pPr>
            <a:r>
              <a:rPr lang="es-ES_tradnl" sz="2800" b="1" dirty="0">
                <a:solidFill>
                  <a:schemeClr val="accent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2 – Identificación de las partes interesadas y su capacidad</a:t>
            </a:r>
            <a:endParaRPr lang="es-ES_tradnl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710</Words>
  <Application>Microsoft Macintosh PowerPoint</Application>
  <PresentationFormat>Widescreen</PresentationFormat>
  <Paragraphs>36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Wingdings</vt:lpstr>
      <vt:lpstr>Helvetica Neue</vt:lpstr>
      <vt:lpstr>Arial</vt:lpstr>
      <vt:lpstr>Office Theme</vt:lpstr>
      <vt:lpstr>PowerPoint Presentation</vt:lpstr>
      <vt:lpstr>¿Qué podría haber cambiado?</vt:lpstr>
      <vt:lpstr>Actividad 1: Seguimiento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3</cp:revision>
  <dcterms:created xsi:type="dcterms:W3CDTF">2017-12-20T18:51:03Z</dcterms:created>
  <dcterms:modified xsi:type="dcterms:W3CDTF">2026-05-21T20:16:33Z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135800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